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8" r:id="rId1"/>
    <p:sldMasterId id="2147483699" r:id="rId2"/>
    <p:sldMasterId id="2147483700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</p:sldIdLst>
  <p:sldSz cx="9144000" cy="5143500" type="screen16x9"/>
  <p:notesSz cx="6858000" cy="9144000"/>
  <p:embeddedFontLst>
    <p:embeddedFont>
      <p:font typeface="Montserrat Medium" panose="020B0604020202020204" charset="-52"/>
      <p:regular r:id="rId21"/>
      <p:bold r:id="rId22"/>
      <p:italic r:id="rId23"/>
      <p:boldItalic r:id="rId24"/>
    </p:embeddedFont>
    <p:embeddedFont>
      <p:font typeface="Montserrat ExtraBold" panose="020B0604020202020204" charset="-52"/>
      <p:bold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anose="020B0604020202020204" charset="-52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6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20ec95d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2420ec95d92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20ec95d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420ec95d92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20ec95d9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2420ec95d92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20ec95d9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420ec95d9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g2420ec95d9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idemo.bspb.ru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idemo.bspb.ru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0" y="331329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746650" y="743496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000" b="1" i="0" u="none" strike="noStrike" cap="none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417600" y="1608607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buSzPts val="2700"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</a:t>
            </a:r>
            <a:r>
              <a:rPr lang="ru" sz="270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платформы </a:t>
            </a:r>
            <a:r>
              <a:rPr lang="en-US" sz="27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</a:t>
            </a:r>
            <a:r>
              <a:rPr lang="en-US" sz="27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idemo.bspb.ru</a:t>
            </a:r>
            <a:r>
              <a:rPr lang="en-US" sz="27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4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811199" y="3442575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Выполнила: </a:t>
            </a:r>
            <a:r>
              <a:rPr lang="ru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Искужина К.Р</a:t>
            </a:r>
            <a:r>
              <a:rPr lang="ru" sz="180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</a:t>
            </a:r>
            <a:r>
              <a:rPr lang="ru" sz="180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ТП-</a:t>
            </a:r>
            <a:r>
              <a:rPr lang="ru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844 гр.1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 txBox="1">
            <a:spLocks noGrp="1"/>
          </p:cNvSpPr>
          <p:nvPr>
            <p:ph type="title"/>
          </p:nvPr>
        </p:nvSpPr>
        <p:spPr>
          <a:xfrm>
            <a:off x="0" y="-62144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63"/>
          <p:cNvSpPr txBox="1"/>
          <p:nvPr/>
        </p:nvSpPr>
        <p:spPr>
          <a:xfrm>
            <a:off x="256309" y="366561"/>
            <a:ext cx="8659091" cy="483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dirty="0"/>
              <a:t>s=Service('C:/Windows/chromedriver.exe')</a:t>
            </a:r>
            <a:br>
              <a:rPr lang="en-US" dirty="0"/>
            </a:br>
            <a:r>
              <a:rPr lang="en-US" dirty="0"/>
              <a:t>driver = </a:t>
            </a:r>
            <a:r>
              <a:rPr lang="en-US" dirty="0" err="1"/>
              <a:t>webdriver.Chrome</a:t>
            </a:r>
            <a:r>
              <a:rPr lang="en-US" dirty="0"/>
              <a:t>(service=s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driver.get</a:t>
            </a:r>
            <a:r>
              <a:rPr lang="en-US" dirty="0"/>
              <a:t>("https</a:t>
            </a:r>
            <a:r>
              <a:rPr lang="en-US" dirty="0" smtClean="0"/>
              <a:t>://idemo.bspb.ru/")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driver.set_window_size</a:t>
            </a:r>
            <a:r>
              <a:rPr lang="en-US" dirty="0"/>
              <a:t>(1500,900)</a:t>
            </a:r>
            <a:br>
              <a:rPr lang="en-US" dirty="0"/>
            </a:br>
            <a:r>
              <a:rPr lang="en-US" dirty="0" err="1"/>
              <a:t>driver.find_element</a:t>
            </a:r>
            <a:r>
              <a:rPr lang="en-US" dirty="0"/>
              <a:t>(</a:t>
            </a:r>
            <a:r>
              <a:rPr lang="en-US" dirty="0" err="1"/>
              <a:t>By.XPATH</a:t>
            </a:r>
            <a:r>
              <a:rPr lang="en-US" dirty="0"/>
              <a:t>, "//*[@id='login-button']").click()</a:t>
            </a:r>
            <a:br>
              <a:rPr lang="en-US" dirty="0"/>
            </a:br>
            <a:r>
              <a:rPr lang="en-US" dirty="0" err="1"/>
              <a:t>driver.find_element</a:t>
            </a:r>
            <a:r>
              <a:rPr lang="en-US" dirty="0"/>
              <a:t>(By.ID, "login-</a:t>
            </a:r>
            <a:r>
              <a:rPr lang="en-US" dirty="0" err="1"/>
              <a:t>otp</a:t>
            </a:r>
            <a:r>
              <a:rPr lang="en-US" dirty="0"/>
              <a:t>-button").click()</a:t>
            </a:r>
            <a:br>
              <a:rPr lang="en-US" dirty="0"/>
            </a:br>
            <a:r>
              <a:rPr lang="en-US" dirty="0" err="1"/>
              <a:t>time.sleep</a:t>
            </a:r>
            <a:r>
              <a:rPr lang="en-US" dirty="0"/>
              <a:t>(2)</a:t>
            </a:r>
            <a:br>
              <a:rPr lang="en-US" dirty="0"/>
            </a:br>
            <a:r>
              <a:rPr lang="en-US" dirty="0" err="1"/>
              <a:t>driver.find_element</a:t>
            </a:r>
            <a:r>
              <a:rPr lang="en-US" dirty="0"/>
              <a:t>(By.ID, "accounts-index").click()</a:t>
            </a:r>
            <a:br>
              <a:rPr lang="en-US" dirty="0"/>
            </a:br>
            <a:r>
              <a:rPr lang="en-US" dirty="0" err="1"/>
              <a:t>driver.execute_script</a:t>
            </a:r>
            <a:r>
              <a:rPr lang="en-US" dirty="0"/>
              <a:t>("</a:t>
            </a:r>
            <a:r>
              <a:rPr lang="en-US" dirty="0" err="1"/>
              <a:t>window.scrollTo</a:t>
            </a:r>
            <a:r>
              <a:rPr lang="en-US" dirty="0"/>
              <a:t>(0, </a:t>
            </a:r>
            <a:r>
              <a:rPr lang="en-US" dirty="0" err="1"/>
              <a:t>document.body.scrollHeight</a:t>
            </a:r>
            <a:r>
              <a:rPr lang="en-US" dirty="0"/>
              <a:t>);")</a:t>
            </a:r>
            <a:br>
              <a:rPr lang="en-US" dirty="0"/>
            </a:br>
            <a:r>
              <a:rPr lang="en-US" dirty="0" err="1"/>
              <a:t>time.sleep</a:t>
            </a:r>
            <a:r>
              <a:rPr lang="en-US" dirty="0"/>
              <a:t>(2)</a:t>
            </a:r>
            <a:br>
              <a:rPr lang="en-US" dirty="0"/>
            </a:br>
            <a:r>
              <a:rPr lang="en-US" dirty="0" err="1"/>
              <a:t>driver.find_element</a:t>
            </a:r>
            <a:r>
              <a:rPr lang="en-US" dirty="0"/>
              <a:t>(</a:t>
            </a:r>
            <a:r>
              <a:rPr lang="en-US" dirty="0" err="1"/>
              <a:t>By.XPATH</a:t>
            </a:r>
            <a:r>
              <a:rPr lang="en-US" dirty="0"/>
              <a:t>, "//*[@id='</a:t>
            </a:r>
            <a:r>
              <a:rPr lang="en-US" dirty="0" err="1"/>
              <a:t>contentbar</a:t>
            </a:r>
            <a:r>
              <a:rPr lang="en-US" dirty="0"/>
              <a:t>']/form/div/a").click()</a:t>
            </a:r>
            <a:br>
              <a:rPr lang="en-US" dirty="0"/>
            </a:br>
            <a:r>
              <a:rPr lang="en-US" dirty="0" err="1"/>
              <a:t>time.sleep</a:t>
            </a:r>
            <a:r>
              <a:rPr lang="en-US" dirty="0"/>
              <a:t>(2)</a:t>
            </a:r>
            <a:br>
              <a:rPr lang="en-US" dirty="0"/>
            </a:br>
            <a:r>
              <a:rPr lang="en-US" dirty="0" err="1"/>
              <a:t>driver.find_element</a:t>
            </a:r>
            <a:r>
              <a:rPr lang="en-US" dirty="0"/>
              <a:t>(</a:t>
            </a:r>
            <a:r>
              <a:rPr lang="en-US" dirty="0" err="1"/>
              <a:t>By.CSS_SELECTOR</a:t>
            </a:r>
            <a:r>
              <a:rPr lang="en-US" dirty="0"/>
              <a:t>, "#new-account-form &gt; </a:t>
            </a:r>
            <a:r>
              <a:rPr lang="en-US" dirty="0" err="1"/>
              <a:t>div.conditions</a:t>
            </a:r>
            <a:r>
              <a:rPr lang="en-US" dirty="0"/>
              <a:t>-confirmation-block &gt; div &gt; div &gt; div &gt; label &gt; input").click()</a:t>
            </a:r>
            <a:br>
              <a:rPr lang="en-US" dirty="0"/>
            </a:br>
            <a:r>
              <a:rPr lang="en-US" dirty="0" err="1"/>
              <a:t>driver.find_element</a:t>
            </a:r>
            <a:r>
              <a:rPr lang="en-US" dirty="0"/>
              <a:t>(By.ID, "submit").click()</a:t>
            </a:r>
            <a:br>
              <a:rPr lang="en-US" dirty="0"/>
            </a:br>
            <a:r>
              <a:rPr lang="en-US" dirty="0" err="1"/>
              <a:t>time.sleep</a:t>
            </a:r>
            <a:r>
              <a:rPr lang="en-US" dirty="0"/>
              <a:t>(2)</a:t>
            </a:r>
            <a:br>
              <a:rPr lang="en-US" dirty="0"/>
            </a:br>
            <a:r>
              <a:rPr lang="en-US" dirty="0" err="1"/>
              <a:t>driver.find_element</a:t>
            </a:r>
            <a:r>
              <a:rPr lang="en-US" dirty="0"/>
              <a:t>(</a:t>
            </a:r>
            <a:r>
              <a:rPr lang="en-US" dirty="0" err="1"/>
              <a:t>By.CSS_SELECTOR</a:t>
            </a:r>
            <a:r>
              <a:rPr lang="en-US" dirty="0"/>
              <a:t>, "#loyalty-programs &gt; </a:t>
            </a:r>
            <a:r>
              <a:rPr lang="en-US" dirty="0" err="1"/>
              <a:t>div.referral-program.balance</a:t>
            </a:r>
            <a:r>
              <a:rPr lang="en-US" dirty="0"/>
              <a:t> &gt; a").click()</a:t>
            </a:r>
            <a:br>
              <a:rPr lang="en-US" dirty="0"/>
            </a:br>
            <a:r>
              <a:rPr lang="en-US" dirty="0" err="1"/>
              <a:t>driver.execute_script</a:t>
            </a:r>
            <a:r>
              <a:rPr lang="en-US" dirty="0"/>
              <a:t>("</a:t>
            </a:r>
            <a:r>
              <a:rPr lang="en-US" dirty="0" err="1"/>
              <a:t>window.scrollTo</a:t>
            </a:r>
            <a:r>
              <a:rPr lang="en-US" dirty="0"/>
              <a:t>(0, </a:t>
            </a:r>
            <a:r>
              <a:rPr lang="en-US" dirty="0" err="1"/>
              <a:t>document.body.scrollHeight</a:t>
            </a:r>
            <a:r>
              <a:rPr lang="en-US" dirty="0"/>
              <a:t>);")</a:t>
            </a:r>
            <a:br>
              <a:rPr lang="en-US" dirty="0"/>
            </a:br>
            <a:r>
              <a:rPr lang="en-US" dirty="0" err="1"/>
              <a:t>time.sleep</a:t>
            </a:r>
            <a:r>
              <a:rPr lang="en-US" dirty="0"/>
              <a:t>(2)</a:t>
            </a:r>
            <a:br>
              <a:rPr lang="en-US" dirty="0"/>
            </a:br>
            <a:r>
              <a:rPr lang="en-US" dirty="0" err="1"/>
              <a:t>driver.find_element</a:t>
            </a:r>
            <a:r>
              <a:rPr lang="en-US" dirty="0"/>
              <a:t>(</a:t>
            </a:r>
            <a:r>
              <a:rPr lang="en-US" dirty="0" err="1"/>
              <a:t>By.XPATH</a:t>
            </a:r>
            <a:r>
              <a:rPr lang="en-US" dirty="0"/>
              <a:t>, "//*[@id='referral-program-container']/div/div[3]/div/div[1]/div[2]/div[4]/div/a").click()</a:t>
            </a:r>
            <a:br>
              <a:rPr lang="en-US" dirty="0"/>
            </a:br>
            <a:r>
              <a:rPr lang="en-US" dirty="0" err="1"/>
              <a:t>time.sleep</a:t>
            </a:r>
            <a:r>
              <a:rPr lang="en-US" dirty="0"/>
              <a:t>(2)</a:t>
            </a:r>
          </a:p>
        </p:txBody>
      </p:sp>
      <p:sp>
        <p:nvSpPr>
          <p:cNvPr id="318" name="Google Shape;318;p6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0" y="-81717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225"/>
            <a:ext cx="9144000" cy="4209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 txBox="1">
            <a:spLocks noGrp="1"/>
          </p:cNvSpPr>
          <p:nvPr>
            <p:ph type="title"/>
          </p:nvPr>
        </p:nvSpPr>
        <p:spPr>
          <a:xfrm>
            <a:off x="-1" y="0"/>
            <a:ext cx="91440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7847"/>
            <a:ext cx="9144000" cy="26678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0" y="7937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729" y="1546797"/>
            <a:ext cx="5055843" cy="2760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3165" y="1006406"/>
            <a:ext cx="40570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Montserrat" panose="020B0604020202020204" charset="-52"/>
              </a:rPr>
              <a:t>Тестирование веб-платформы Интернет банка БСПБ (URL: https://idemo.bspb.ru) была произведена на ОС </a:t>
            </a:r>
            <a:r>
              <a:rPr lang="ru-RU" dirty="0" err="1">
                <a:solidFill>
                  <a:schemeClr val="tx1"/>
                </a:solidFill>
                <a:latin typeface="Montserrat" panose="020B0604020202020204" charset="-52"/>
              </a:rPr>
              <a:t>Win</a:t>
            </a:r>
            <a:r>
              <a:rPr lang="ru-RU" dirty="0">
                <a:solidFill>
                  <a:schemeClr val="tx1"/>
                </a:solidFill>
                <a:latin typeface="Montserrat" panose="020B0604020202020204" charset="-52"/>
              </a:rPr>
              <a:t> 10, Яндекс браузер (режим инкогнито) версия 23.3.4.603 в период 26.04-21.06.2023. Были применено функциональное и UI/UX </a:t>
            </a:r>
            <a:r>
              <a:rPr lang="ru-RU" dirty="0" smtClean="0">
                <a:solidFill>
                  <a:schemeClr val="tx1"/>
                </a:solidFill>
                <a:latin typeface="Montserrat" panose="020B0604020202020204" charset="-52"/>
              </a:rPr>
              <a:t>тестирование.</a:t>
            </a:r>
            <a:endParaRPr lang="ru-RU" dirty="0" smtClean="0">
              <a:solidFill>
                <a:schemeClr val="tx1"/>
              </a:solidFill>
              <a:latin typeface="Montserrat" panose="020B0604020202020204" charset="-52"/>
            </a:endParaRPr>
          </a:p>
          <a:p>
            <a:endParaRPr lang="ru-RU" dirty="0" smtClean="0">
              <a:solidFill>
                <a:schemeClr val="tx1"/>
              </a:solidFill>
              <a:latin typeface="Montserrat" panose="020B0604020202020204" charset="-52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Montserrat" panose="020B0604020202020204" charset="-52"/>
              </a:rPr>
              <a:t>В </a:t>
            </a:r>
            <a:r>
              <a:rPr lang="ru-RU" dirty="0" smtClean="0">
                <a:solidFill>
                  <a:schemeClr val="tx1"/>
                </a:solidFill>
                <a:latin typeface="Montserrat" panose="020B0604020202020204" charset="-52"/>
              </a:rPr>
              <a:t>ходе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52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Montserrat" panose="020B0604020202020204" charset="-52"/>
              </a:rPr>
              <a:t>проверки веб-платформы Интернет банка БСПБ (</a:t>
            </a:r>
            <a:r>
              <a:rPr lang="en-US" dirty="0" smtClean="0">
                <a:solidFill>
                  <a:schemeClr val="tx1"/>
                </a:solidFill>
                <a:latin typeface="Montserrat" panose="020B0604020202020204" charset="-52"/>
              </a:rPr>
              <a:t>URL</a:t>
            </a:r>
            <a:r>
              <a:rPr lang="ru-RU" dirty="0" smtClean="0">
                <a:solidFill>
                  <a:schemeClr val="tx1"/>
                </a:solidFill>
                <a:latin typeface="Montserrat" panose="020B0604020202020204" charset="-52"/>
              </a:rPr>
              <a:t>: </a:t>
            </a:r>
            <a:r>
              <a:rPr lang="en-US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</a:t>
            </a:r>
            <a:r>
              <a:rPr lang="en-US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://</a:t>
            </a:r>
            <a:r>
              <a:rPr lang="en-US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idemo.bspb.ru</a:t>
            </a:r>
            <a:r>
              <a:rPr lang="ru-RU" dirty="0" smtClean="0">
                <a:solidFill>
                  <a:schemeClr val="tx1"/>
                </a:solidFill>
                <a:latin typeface="Montserrat" panose="020B0604020202020204" charset="-52"/>
                <a:ea typeface="Montserrat"/>
              </a:rPr>
              <a:t>)</a:t>
            </a:r>
            <a:r>
              <a:rPr lang="ru-RU" dirty="0">
                <a:solidFill>
                  <a:schemeClr val="tx1"/>
                </a:solidFill>
                <a:latin typeface="Montserrat" panose="020B0604020202020204" charset="-52"/>
                <a:ea typeface="Montserrat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Montserrat" panose="020B0604020202020204" charset="-52"/>
              </a:rPr>
              <a:t>было </a:t>
            </a:r>
            <a:r>
              <a:rPr lang="ru-RU" dirty="0" smtClean="0">
                <a:solidFill>
                  <a:schemeClr val="tx1"/>
                </a:solidFill>
                <a:latin typeface="Montserrat" panose="020B0604020202020204" charset="-52"/>
              </a:rPr>
              <a:t>написаны 30 </a:t>
            </a:r>
            <a:r>
              <a:rPr lang="ru-RU" dirty="0" smtClean="0">
                <a:solidFill>
                  <a:schemeClr val="tx1"/>
                </a:solidFill>
                <a:latin typeface="Montserrat" panose="020B0604020202020204" charset="-52"/>
              </a:rPr>
              <a:t>тест-кейса, . </a:t>
            </a:r>
            <a:endParaRPr lang="ru-RU" dirty="0" smtClean="0">
              <a:solidFill>
                <a:schemeClr val="tx1"/>
              </a:solidFill>
              <a:latin typeface="Montserrat" panose="020B0604020202020204" charset="-52"/>
            </a:endParaRPr>
          </a:p>
          <a:p>
            <a:endParaRPr lang="ru-RU" dirty="0" smtClean="0">
              <a:solidFill>
                <a:schemeClr val="tx1"/>
              </a:solidFill>
              <a:latin typeface="Montserrat" panose="020B0604020202020204" charset="-52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Montserrat" panose="020B0604020202020204" charset="-52"/>
              </a:rPr>
              <a:t>В результате проверки было обнаружено 5 дефекта, из них 2 критических</a:t>
            </a:r>
            <a:r>
              <a:rPr lang="ru-RU" dirty="0" smtClean="0">
                <a:solidFill>
                  <a:schemeClr val="tx1"/>
                </a:solidFill>
                <a:latin typeface="Montserrat" panose="020B0604020202020204" charset="-52"/>
              </a:rPr>
              <a:t>.</a:t>
            </a:r>
            <a:endParaRPr lang="ru-RU" dirty="0" smtClean="0">
              <a:solidFill>
                <a:schemeClr val="tx1"/>
              </a:solidFill>
              <a:latin typeface="Montserrat" panose="020B0604020202020204" charset="-5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7"/>
          <p:cNvSpPr txBox="1"/>
          <p:nvPr/>
        </p:nvSpPr>
        <p:spPr>
          <a:xfrm>
            <a:off x="629200" y="1189775"/>
            <a:ext cx="80829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18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 panose="020B0604020202020204" charset="-52"/>
                <a:ea typeface="Montserrat"/>
                <a:cs typeface="Montserrat"/>
                <a:sym typeface="Montserrat"/>
              </a:rPr>
              <a:t>За заданный период и </a:t>
            </a:r>
            <a:r>
              <a:rPr lang="ru-RU" sz="1800" dirty="0">
                <a:solidFill>
                  <a:schemeClr val="tx1"/>
                </a:solidFill>
                <a:highlight>
                  <a:schemeClr val="lt1"/>
                </a:highlight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при помощи применения техник тест дизайна мы добились оптимальных результатов и </a:t>
            </a:r>
            <a:r>
              <a:rPr lang="ru-RU" sz="18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 panose="020B0604020202020204" charset="-52"/>
                <a:ea typeface="Montserrat"/>
                <a:cs typeface="Montserrat"/>
                <a:sym typeface="Montserrat"/>
              </a:rPr>
              <a:t>максимально расширили </a:t>
            </a:r>
            <a:r>
              <a:rPr lang="ru-RU" sz="1800" dirty="0">
                <a:solidFill>
                  <a:schemeClr val="tx1"/>
                </a:solidFill>
                <a:highlight>
                  <a:schemeClr val="lt1"/>
                </a:highlight>
                <a:latin typeface="Montserrat" panose="020B0604020202020204" charset="-52"/>
                <a:ea typeface="Montserrat"/>
                <a:cs typeface="Montserrat"/>
                <a:sym typeface="Montserrat"/>
              </a:rPr>
              <a:t>тестовое </a:t>
            </a:r>
            <a:r>
              <a:rPr lang="ru-RU" sz="1800" dirty="0" smtClean="0">
                <a:solidFill>
                  <a:schemeClr val="tx1"/>
                </a:solidFill>
                <a:highlight>
                  <a:schemeClr val="lt1"/>
                </a:highlight>
                <a:latin typeface="Montserrat" panose="020B0604020202020204" charset="-52"/>
                <a:ea typeface="Montserrat"/>
                <a:cs typeface="Montserrat"/>
                <a:sym typeface="Montserrat"/>
              </a:rPr>
              <a:t>покрытие.</a:t>
            </a:r>
          </a:p>
          <a:p>
            <a:pPr lvl="0" algn="just"/>
            <a:endParaRPr lang="ru-RU" sz="1800" dirty="0">
              <a:solidFill>
                <a:schemeClr val="tx1"/>
              </a:solidFill>
              <a:highlight>
                <a:schemeClr val="lt1"/>
              </a:highlight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just"/>
            <a:r>
              <a:rPr lang="ru-RU" sz="1800" dirty="0">
                <a:solidFill>
                  <a:schemeClr val="tx1"/>
                </a:solidFill>
                <a:latin typeface="Montserrat" panose="020B0604020202020204" charset="-52"/>
              </a:rPr>
              <a:t>На текущий момент веб-платформа не может быть отдана в </a:t>
            </a:r>
            <a:r>
              <a:rPr lang="ru-RU" sz="1800" dirty="0" smtClean="0">
                <a:solidFill>
                  <a:schemeClr val="tx1"/>
                </a:solidFill>
                <a:latin typeface="Montserrat" panose="020B0604020202020204" charset="-52"/>
              </a:rPr>
              <a:t>релиз, поскольку количество пройденных тест-</a:t>
            </a:r>
            <a:r>
              <a:rPr lang="ru-RU" sz="1800" smtClean="0">
                <a:solidFill>
                  <a:schemeClr val="tx1"/>
                </a:solidFill>
                <a:latin typeface="Montserrat" panose="020B0604020202020204" charset="-52"/>
              </a:rPr>
              <a:t>кесов ниже 95%.</a:t>
            </a:r>
            <a:endParaRPr lang="ru-RU" sz="1800" dirty="0" smtClean="0">
              <a:solidFill>
                <a:schemeClr val="tx1"/>
              </a:solidFill>
              <a:highlight>
                <a:schemeClr val="lt1"/>
              </a:highlight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lvl="0" algn="just"/>
            <a:endParaRPr lang="ru-RU" sz="1800" dirty="0">
              <a:solidFill>
                <a:schemeClr val="tx1"/>
              </a:solidFill>
              <a:highlight>
                <a:schemeClr val="lt1"/>
              </a:highlight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lvl="0" algn="just"/>
            <a:r>
              <a:rPr lang="ru-RU" sz="18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Рекомендуется 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для устранения критических </a:t>
            </a:r>
            <a:r>
              <a:rPr lang="ru-RU" sz="18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дефектов 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увеличить время работы команды разработки. Более тщательнее тестировать требования по средством привлечения </a:t>
            </a:r>
            <a:r>
              <a:rPr lang="ru-RU" sz="18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аналитика, 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а </a:t>
            </a:r>
            <a:r>
              <a:rPr lang="ru-RU" sz="18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также QA </a:t>
            </a:r>
            <a:r>
              <a:rPr lang="ru-RU" sz="18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специалистов</a:t>
            </a:r>
            <a:r>
              <a:rPr lang="ru-RU" sz="18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 А также для стабильной работы платформы провести дополнительно </a:t>
            </a:r>
            <a:r>
              <a:rPr lang="ru-RU" sz="1800" dirty="0" err="1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перфоманс</a:t>
            </a:r>
            <a:r>
              <a:rPr lang="ru-RU" sz="1800" dirty="0" smtClean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тестирование.</a:t>
            </a:r>
            <a:endParaRPr lang="ru-RU" sz="18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/>
          <p:nvPr/>
        </p:nvSpPr>
        <p:spPr>
          <a:xfrm>
            <a:off x="1094554" y="242829"/>
            <a:ext cx="2197583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dirty="0" smtClean="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400" b="1" i="0" u="none" strike="noStrike" cap="none" dirty="0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869" y="152021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9"/>
          <p:cNvSpPr txBox="1">
            <a:spLocks noGrp="1"/>
          </p:cNvSpPr>
          <p:nvPr>
            <p:ph type="sldNum" idx="12"/>
          </p:nvPr>
        </p:nvSpPr>
        <p:spPr>
          <a:xfrm>
            <a:off x="6955099" y="4832226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 sz="1000">
                <a:solidFill>
                  <a:schemeClr val="tx1"/>
                </a:solidFill>
                <a:latin typeface="+mn-lt"/>
              </a:rPr>
              <a:t>15</a:t>
            </a:fld>
            <a:endParaRPr sz="1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26469" y="722197"/>
            <a:ext cx="41634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изучения программы я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получила хороший старт 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сфере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тестирования, познакомилась 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 немного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поработала 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 инструментами, используемыми в тестировании, такими как: XMind, Trello, Jira, TestRail, GIT, Postman, MySQL, Selenium IDE, PyCharm.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Узнала также о расширениях на браузер, которые облегчают работу тестировщика. Самостоятельно написала 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небольшой код на языке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Python и он даже работает! Интересно было работать </a:t>
            </a: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 SQL, API и Python. </a:t>
            </a:r>
            <a:r>
              <a:rPr lang="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Есть пробелы, но сфера </a:t>
            </a:r>
            <a:r>
              <a:rPr lang="en-US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</a:t>
            </a:r>
            <a:r>
              <a:rPr lang="ru-RU" sz="1400" dirty="0" smtClean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всегда требует самосовершенствования. Поэтому на достигнутом я не остановлюсь.</a:t>
            </a:r>
            <a:endParaRPr sz="1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95000"/>
              </a:lnSpc>
              <a:spcBef>
                <a:spcPts val="1000"/>
              </a:spcBef>
              <a:buSzPts val="275"/>
            </a:pPr>
            <a:r>
              <a:rPr lang="ru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 моими практическими работами вы можете ознакомиться по ссылке на GIT HUB: 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-US" dirty="0" smtClean="0">
                <a:latin typeface="Montserrat"/>
                <a:ea typeface="Montserrat"/>
                <a:cs typeface="Montserrat"/>
                <a:sym typeface="Montserrat"/>
              </a:rPr>
              <a:t>github.com/KristoferLondon</a:t>
            </a: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8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>
          <a:xfrm>
            <a:off x="6937344" y="4816078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 smtClean="0">
                <a:solidFill>
                  <a:schemeClr val="tx1"/>
                </a:solidFill>
                <a:latin typeface="+mn-lt"/>
              </a:rPr>
              <a:t>16</a:t>
            </a:fld>
            <a:endParaRPr lang="ru" sz="1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0500"/>
            <a:ext cx="762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8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447"/>
            <a:ext cx="9144000" cy="5110148"/>
          </a:xfrm>
          <a:prstGeom prst="rect">
            <a:avLst/>
          </a:prstGeom>
        </p:spPr>
      </p:pic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xfrm>
            <a:off x="8807100" y="4756237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360218"/>
            <a:ext cx="725285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" y="906634"/>
            <a:ext cx="9143189" cy="37237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9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</a:t>
            </a:r>
            <a:r>
              <a:rPr lang="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тест-кейсы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788251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4" y="449680"/>
            <a:ext cx="8506691" cy="46278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5" y="443319"/>
            <a:ext cx="8213289" cy="47001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чек лист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9333"/>
            <a:ext cx="9144000" cy="12648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тест-кейсы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092"/>
            <a:ext cx="9144000" cy="40433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405</Words>
  <Application>Microsoft Office PowerPoint</Application>
  <PresentationFormat>Экран (16:9)</PresentationFormat>
  <Paragraphs>63</Paragraphs>
  <Slides>16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Montserrat Medium</vt:lpstr>
      <vt:lpstr>Arial</vt:lpstr>
      <vt:lpstr>Montserrat ExtraBold</vt:lpstr>
      <vt:lpstr>Calibri</vt:lpstr>
      <vt:lpstr>Montserrat</vt:lpstr>
      <vt:lpstr>Simple Light</vt:lpstr>
      <vt:lpstr>Тема Office</vt:lpstr>
      <vt:lpstr>Simple Light</vt:lpstr>
      <vt:lpstr>Презентация PowerPoint</vt:lpstr>
      <vt:lpstr>Содержание</vt:lpstr>
      <vt:lpstr>Майнд-карта жизненного цикла тестирования ПО</vt:lpstr>
      <vt:lpstr>Майнд-карта методологии разработки ПО</vt:lpstr>
      <vt:lpstr>Тестовая документация: чек-лист</vt:lpstr>
      <vt:lpstr>Тестовая документация: тест-кейсы</vt:lpstr>
      <vt:lpstr>Тестовая документация: баг-репорты</vt:lpstr>
      <vt:lpstr>Применение техник тест-дизайна: чек лист</vt:lpstr>
      <vt:lpstr>Применение техник тест-дизайна: тест-кейсы</vt:lpstr>
      <vt:lpstr>Листинг автотеста</vt:lpstr>
      <vt:lpstr>Листинг автотеста</vt:lpstr>
      <vt:lpstr>Результат выполнения автотеста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Kristofer London</dc:creator>
  <cp:lastModifiedBy>Kristofer</cp:lastModifiedBy>
  <cp:revision>19</cp:revision>
  <dcterms:modified xsi:type="dcterms:W3CDTF">2023-06-21T18:51:11Z</dcterms:modified>
</cp:coreProperties>
</file>